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301" r:id="rId3"/>
    <p:sldId id="302" r:id="rId4"/>
    <p:sldId id="303" r:id="rId5"/>
    <p:sldId id="296" r:id="rId6"/>
    <p:sldId id="297" r:id="rId7"/>
    <p:sldId id="270" r:id="rId8"/>
    <p:sldId id="307" r:id="rId9"/>
    <p:sldId id="308" r:id="rId10"/>
    <p:sldId id="287" r:id="rId11"/>
    <p:sldId id="309" r:id="rId12"/>
    <p:sldId id="311" r:id="rId13"/>
    <p:sldId id="271" r:id="rId14"/>
    <p:sldId id="288" r:id="rId15"/>
    <p:sldId id="314" r:id="rId16"/>
    <p:sldId id="312" r:id="rId17"/>
    <p:sldId id="265" r:id="rId18"/>
    <p:sldId id="267" r:id="rId19"/>
    <p:sldId id="266" r:id="rId20"/>
    <p:sldId id="31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21" autoAdjust="0"/>
    <p:restoredTop sz="86391" autoAdjust="0"/>
  </p:normalViewPr>
  <p:slideViewPr>
    <p:cSldViewPr snapToGrid="0">
      <p:cViewPr varScale="1">
        <p:scale>
          <a:sx n="79" d="100"/>
          <a:sy n="79" d="100"/>
        </p:scale>
        <p:origin x="64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751D6-8A30-488B-BA50-A37A28B79972}"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9167C2-B69C-4E26-9937-AD1D8AE20959}" type="slidenum">
              <a:rPr lang="en-US" smtClean="0"/>
              <a:t>‹#›</a:t>
            </a:fld>
            <a:endParaRPr lang="en-US"/>
          </a:p>
        </p:txBody>
      </p:sp>
    </p:spTree>
    <p:extLst>
      <p:ext uri="{BB962C8B-B14F-4D97-AF65-F5344CB8AC3E}">
        <p14:creationId xmlns:p14="http://schemas.microsoft.com/office/powerpoint/2010/main" val="3767802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dirty="0"/>
              <a:t>Introduce yourself, It is my pleasure to be here as keynote speaker,  I am going to talk on importance of information technology in building successful AI product. First lets understand what is AI product </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a:t>
            </a:fld>
            <a:endParaRPr lang="en-US"/>
          </a:p>
        </p:txBody>
      </p:sp>
    </p:spTree>
    <p:extLst>
      <p:ext uri="{BB962C8B-B14F-4D97-AF65-F5344CB8AC3E}">
        <p14:creationId xmlns:p14="http://schemas.microsoft.com/office/powerpoint/2010/main" val="1695853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High-Performance Storage:</a:t>
            </a:r>
            <a:r>
              <a:rPr lang="en-US" dirty="0"/>
              <a:t> Fast and scalable storage solutions are essential for handling large datasets used in training machine learning models.</a:t>
            </a:r>
          </a:p>
          <a:p>
            <a:pPr>
              <a:buFont typeface="Arial" panose="020B0604020202020204" pitchFamily="34" charset="0"/>
              <a:buChar char="•"/>
            </a:pPr>
            <a:r>
              <a:rPr lang="en-US" b="1" dirty="0"/>
              <a:t>Distributed File Systems:</a:t>
            </a:r>
            <a:r>
              <a:rPr lang="en-US" dirty="0"/>
              <a:t> Distributed file systems like Hadoop Distributed File System (HDFS) or cloud-based solutions enable efficient storage and retrieval of data.</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11</a:t>
            </a:fld>
            <a:endParaRPr lang="en-US"/>
          </a:p>
        </p:txBody>
      </p:sp>
    </p:spTree>
    <p:extLst>
      <p:ext uri="{BB962C8B-B14F-4D97-AF65-F5344CB8AC3E}">
        <p14:creationId xmlns:p14="http://schemas.microsoft.com/office/powerpoint/2010/main" val="2997328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Auto-Scaling:</a:t>
            </a:r>
            <a:r>
              <a:rPr lang="en-US" dirty="0"/>
              <a:t> The ability to dynamically adjust resources based on demand ensures optimal performance and cost efficiency.</a:t>
            </a:r>
          </a:p>
          <a:p>
            <a:pPr>
              <a:buFont typeface="Arial" panose="020B0604020202020204" pitchFamily="34" charset="0"/>
              <a:buChar char="•"/>
            </a:pPr>
            <a:r>
              <a:rPr lang="en-US" b="1" dirty="0"/>
              <a:t>Load Balancing:</a:t>
            </a:r>
            <a:r>
              <a:rPr lang="en-US" dirty="0"/>
              <a:t> Distributing incoming network traffic across multiple servers prevents overload on individual components.</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12</a:t>
            </a:fld>
            <a:endParaRPr lang="en-US"/>
          </a:p>
        </p:txBody>
      </p:sp>
    </p:spTree>
    <p:extLst>
      <p:ext uri="{BB962C8B-B14F-4D97-AF65-F5344CB8AC3E}">
        <p14:creationId xmlns:p14="http://schemas.microsoft.com/office/powerpoint/2010/main" val="3933946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https://proceedings.neurips.cc/paper_files/paper/2015/file/86df7dcfd896fcaf2674f757a2463eba-Paper.pdf</a:t>
            </a:r>
          </a:p>
          <a:p>
            <a:r>
              <a:rPr lang="en-US" dirty="0"/>
              <a:t>Manufacturing, product recommendation, when placing the order pop up for  optimized quantity to order resulting in inventory reduction, real time</a:t>
            </a:r>
          </a:p>
        </p:txBody>
      </p:sp>
      <p:sp>
        <p:nvSpPr>
          <p:cNvPr id="4" name="Slide Number Placeholder 3"/>
          <p:cNvSpPr>
            <a:spLocks noGrp="1"/>
          </p:cNvSpPr>
          <p:nvPr>
            <p:ph type="sldNum" sz="quarter" idx="5"/>
          </p:nvPr>
        </p:nvSpPr>
        <p:spPr/>
        <p:txBody>
          <a:bodyPr/>
          <a:lstStyle/>
          <a:p>
            <a:fld id="{089167C2-B69C-4E26-9937-AD1D8AE20959}" type="slidenum">
              <a:rPr lang="en-US" smtClean="0"/>
              <a:t>13</a:t>
            </a:fld>
            <a:endParaRPr lang="en-US"/>
          </a:p>
        </p:txBody>
      </p:sp>
    </p:spTree>
    <p:extLst>
      <p:ext uri="{BB962C8B-B14F-4D97-AF65-F5344CB8AC3E}">
        <p14:creationId xmlns:p14="http://schemas.microsoft.com/office/powerpoint/2010/main" val="3873988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processing thousands of terabytes of data on a daily basis to build predictive models of consumer behavior. It has already made their way into everyday life, helping us save time and energy. </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14</a:t>
            </a:fld>
            <a:endParaRPr lang="en-US"/>
          </a:p>
        </p:txBody>
      </p:sp>
    </p:spTree>
    <p:extLst>
      <p:ext uri="{BB962C8B-B14F-4D97-AF65-F5344CB8AC3E}">
        <p14:creationId xmlns:p14="http://schemas.microsoft.com/office/powerpoint/2010/main" val="57373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for all the successful products like </a:t>
            </a:r>
            <a:r>
              <a:rPr lang="en-US" dirty="0" err="1"/>
              <a:t>ChatGPT</a:t>
            </a:r>
            <a:r>
              <a:rPr lang="en-US" dirty="0"/>
              <a:t>, Weather Forecasting, Smart Replies, or Smart Recommendation, backbone is best infrastructure for data storage, processing, modelling, Monitoring and Response time.</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15</a:t>
            </a:fld>
            <a:endParaRPr lang="en-US"/>
          </a:p>
        </p:txBody>
      </p:sp>
    </p:spTree>
    <p:extLst>
      <p:ext uri="{BB962C8B-B14F-4D97-AF65-F5344CB8AC3E}">
        <p14:creationId xmlns:p14="http://schemas.microsoft.com/office/powerpoint/2010/main" val="2732237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19</a:t>
            </a:fld>
            <a:endParaRPr lang="en-US"/>
          </a:p>
        </p:txBody>
      </p:sp>
    </p:spTree>
    <p:extLst>
      <p:ext uri="{BB962C8B-B14F-4D97-AF65-F5344CB8AC3E}">
        <p14:creationId xmlns:p14="http://schemas.microsoft.com/office/powerpoint/2010/main" val="68236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products leverage machine learning, deep learning, natural language processing, and other AI techniques to analyze data, make decisions, and execute actions. example of Spray Layout Design Parameters Whenever we get requirement from vehicle manufacturer need to convert them to manufacturing parameters how many hole, radius, plate thickness, spray angle and so one.  And it requires lot of expertise and knowledge  in product manufacturing design. Using the AI model, we can provide probable manufacturing parameters using the historical data.  AI products also help in analyzing vast amount of data can creating insightful reports for example in supermarket just by showing how many items sold for each product on daily basis, which product group selling the most, using this they can Predict demand, reduce stockouts, and minimize overstock situations. Understand customer preferences, shopping patterns, and improve personalized marketing.</a:t>
            </a:r>
          </a:p>
        </p:txBody>
      </p:sp>
      <p:sp>
        <p:nvSpPr>
          <p:cNvPr id="4" name="Slide Number Placeholder 3"/>
          <p:cNvSpPr>
            <a:spLocks noGrp="1"/>
          </p:cNvSpPr>
          <p:nvPr>
            <p:ph type="sldNum" sz="quarter" idx="5"/>
          </p:nvPr>
        </p:nvSpPr>
        <p:spPr/>
        <p:txBody>
          <a:bodyPr/>
          <a:lstStyle/>
          <a:p>
            <a:fld id="{089167C2-B69C-4E26-9937-AD1D8AE20959}" type="slidenum">
              <a:rPr lang="en-US" smtClean="0"/>
              <a:t>2</a:t>
            </a:fld>
            <a:endParaRPr lang="en-US"/>
          </a:p>
        </p:txBody>
      </p:sp>
    </p:spTree>
    <p:extLst>
      <p:ext uri="{BB962C8B-B14F-4D97-AF65-F5344CB8AC3E}">
        <p14:creationId xmlns:p14="http://schemas.microsoft.com/office/powerpoint/2010/main" val="568019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most interesting thing is that AI is not domain/industry specific, its application can be everywhere. Beat Finance, beat healthcare, beat education, agriculture, social media.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not only speeds up the diagnosis process but also helps doctors make more informed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can also protect life of workers in risky jobs such as mining, firefighting and processing radioactive substances. </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3</a:t>
            </a:fld>
            <a:endParaRPr lang="en-US"/>
          </a:p>
        </p:txBody>
      </p:sp>
    </p:spTree>
    <p:extLst>
      <p:ext uri="{BB962C8B-B14F-4D97-AF65-F5344CB8AC3E}">
        <p14:creationId xmlns:p14="http://schemas.microsoft.com/office/powerpoint/2010/main" val="1111806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advancement's information technology, we see AI application everywhere.  </a:t>
            </a:r>
            <a:r>
              <a:rPr lang="en-US" dirty="0" err="1"/>
              <a:t>inUnimate</a:t>
            </a:r>
            <a:r>
              <a:rPr lang="en-US" dirty="0"/>
              <a:t> was working with heated die casting machines. Its duty was simple but this duty was dangerous for workers to do and they could have hurt or lost their limbs if they carried the task. </a:t>
            </a:r>
            <a:r>
              <a:rPr lang="en-US" dirty="0" err="1"/>
              <a:t>Therefore,using</a:t>
            </a:r>
            <a:r>
              <a:rPr lang="en-US" dirty="0"/>
              <a:t> </a:t>
            </a:r>
            <a:r>
              <a:rPr lang="en-US" dirty="0" err="1"/>
              <a:t>Unimate</a:t>
            </a:r>
            <a:r>
              <a:rPr lang="en-US" dirty="0"/>
              <a:t> was more practical and safer. Besides, </a:t>
            </a:r>
            <a:r>
              <a:rPr lang="en-US" dirty="0" err="1"/>
              <a:t>Unimate</a:t>
            </a:r>
            <a:r>
              <a:rPr lang="en-US" dirty="0"/>
              <a:t> was able to carry the task quickly. Thanks to </a:t>
            </a:r>
            <a:r>
              <a:rPr lang="en-US" dirty="0" err="1"/>
              <a:t>Unimate</a:t>
            </a:r>
            <a:r>
              <a:rPr lang="en-US" dirty="0"/>
              <a:t> robots, General Motors have changed the automotive industry forever</a:t>
            </a:r>
          </a:p>
          <a:p>
            <a:r>
              <a:rPr lang="en-US" dirty="0"/>
              <a:t>https://www.formica.ai/blog/brief-history-of-ai-artificial-intelligence</a:t>
            </a:r>
          </a:p>
        </p:txBody>
      </p:sp>
      <p:sp>
        <p:nvSpPr>
          <p:cNvPr id="4" name="Slide Number Placeholder 3"/>
          <p:cNvSpPr>
            <a:spLocks noGrp="1"/>
          </p:cNvSpPr>
          <p:nvPr>
            <p:ph type="sldNum" sz="quarter" idx="5"/>
          </p:nvPr>
        </p:nvSpPr>
        <p:spPr/>
        <p:txBody>
          <a:bodyPr/>
          <a:lstStyle/>
          <a:p>
            <a:fld id="{089167C2-B69C-4E26-9937-AD1D8AE20959}" type="slidenum">
              <a:rPr lang="en-US" smtClean="0"/>
              <a:t>4</a:t>
            </a:fld>
            <a:endParaRPr lang="en-US"/>
          </a:p>
        </p:txBody>
      </p:sp>
    </p:spTree>
    <p:extLst>
      <p:ext uri="{BB962C8B-B14F-4D97-AF65-F5344CB8AC3E}">
        <p14:creationId xmlns:p14="http://schemas.microsoft.com/office/powerpoint/2010/main" val="3174106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The test generated questions about set of Wikipedia articles, where humans and AI programs were made to read a passage from over 500 Wikipedia articles and answered a series of questions regarding what they read.</a:t>
            </a:r>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6</a:t>
            </a:fld>
            <a:endParaRPr lang="en-US"/>
          </a:p>
        </p:txBody>
      </p:sp>
    </p:spTree>
    <p:extLst>
      <p:ext uri="{BB962C8B-B14F-4D97-AF65-F5344CB8AC3E}">
        <p14:creationId xmlns:p14="http://schemas.microsoft.com/office/powerpoint/2010/main" val="109383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cannot imagine the day without using any of this tool, </a:t>
            </a:r>
            <a:r>
              <a:rPr lang="en-US" dirty="0" err="1"/>
              <a:t>ChatGPt</a:t>
            </a:r>
            <a:r>
              <a:rPr lang="en-US" dirty="0"/>
              <a:t> is product from Open AI, capable of understanding and generating human-like text based on the input they </a:t>
            </a:r>
            <a:r>
              <a:rPr lang="en-US" dirty="0" err="1"/>
              <a:t>receive.Google</a:t>
            </a:r>
            <a:r>
              <a:rPr lang="en-US" dirty="0"/>
              <a:t> uses AI in its predictive search. When you start typing on Google to search something, Google makes some recommendations. It uses past user data to predict what a user would type next in the search bar. </a:t>
            </a:r>
            <a:r>
              <a:rPr lang="en-US" dirty="0" err="1"/>
              <a:t>Youtube</a:t>
            </a:r>
            <a:r>
              <a:rPr lang="en-US" dirty="0"/>
              <a:t> uses past user data to recommend what movie a user might want to see next, making the user hooked onto the platform and increasing watch time. AI is used everywhere by large organizations to make an end user’s life simpler.  Now let’s understand how all this tool learns and related with information technology</a:t>
            </a:r>
          </a:p>
        </p:txBody>
      </p:sp>
      <p:sp>
        <p:nvSpPr>
          <p:cNvPr id="4" name="Slide Number Placeholder 3"/>
          <p:cNvSpPr>
            <a:spLocks noGrp="1"/>
          </p:cNvSpPr>
          <p:nvPr>
            <p:ph type="sldNum" sz="quarter" idx="5"/>
          </p:nvPr>
        </p:nvSpPr>
        <p:spPr/>
        <p:txBody>
          <a:bodyPr/>
          <a:lstStyle/>
          <a:p>
            <a:fld id="{089167C2-B69C-4E26-9937-AD1D8AE20959}" type="slidenum">
              <a:rPr lang="en-US" smtClean="0"/>
              <a:t>7</a:t>
            </a:fld>
            <a:endParaRPr lang="en-US"/>
          </a:p>
        </p:txBody>
      </p:sp>
    </p:spTree>
    <p:extLst>
      <p:ext uri="{BB962C8B-B14F-4D97-AF65-F5344CB8AC3E}">
        <p14:creationId xmlns:p14="http://schemas.microsoft.com/office/powerpoint/2010/main" val="2391155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Acquire both structured (e.g., databases, spreadsheets) and unstructured data (e.g., text, images) as required.</a:t>
            </a:r>
          </a:p>
          <a:p>
            <a:r>
              <a:rPr lang="en-US" dirty="0"/>
              <a:t>This may include handling missing values, normalizing data, and converting data into a format that the model can understand.</a:t>
            </a:r>
          </a:p>
        </p:txBody>
      </p:sp>
      <p:sp>
        <p:nvSpPr>
          <p:cNvPr id="4" name="Slide Number Placeholder 3"/>
          <p:cNvSpPr>
            <a:spLocks noGrp="1"/>
          </p:cNvSpPr>
          <p:nvPr>
            <p:ph type="sldNum" sz="quarter" idx="5"/>
          </p:nvPr>
        </p:nvSpPr>
        <p:spPr/>
        <p:txBody>
          <a:bodyPr/>
          <a:lstStyle/>
          <a:p>
            <a:fld id="{089167C2-B69C-4E26-9937-AD1D8AE20959}" type="slidenum">
              <a:rPr lang="en-US" smtClean="0"/>
              <a:t>8</a:t>
            </a:fld>
            <a:endParaRPr lang="en-US"/>
          </a:p>
        </p:txBody>
      </p:sp>
    </p:spTree>
    <p:extLst>
      <p:ext uri="{BB962C8B-B14F-4D97-AF65-F5344CB8AC3E}">
        <p14:creationId xmlns:p14="http://schemas.microsoft.com/office/powerpoint/2010/main" val="71361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good the AI model if not deployed properly in will be no use. Like In supermarket  you have created code for software recommendation and future demand  when user is raising the request for product that time only should the stock level, future demands, and recommended products. Otherwise it will not be use also it has be quick it not like after an hour we provide. Currently in Bosch I am working in Anomaly detection production, we have to proactively detect failures in production line to avoid production downtime. It is done using showing the abnormal </a:t>
            </a:r>
            <a:r>
              <a:rPr lang="en-US" dirty="0" err="1"/>
              <a:t>behaviour</a:t>
            </a:r>
            <a:r>
              <a:rPr lang="en-US" dirty="0"/>
              <a:t> in stations, could be </a:t>
            </a:r>
            <a:r>
              <a:rPr lang="en-US" dirty="0" err="1"/>
              <a:t>abrut</a:t>
            </a:r>
            <a:r>
              <a:rPr lang="en-US" dirty="0"/>
              <a:t> shift in measurements values, gradual change or bunching of outliers near the threshold. It also has be quick, It has only possible due to advancements in Information technology. Will Highlight the advancement which are making AI products successful.</a:t>
            </a:r>
          </a:p>
          <a:p>
            <a:r>
              <a:rPr lang="en-US" dirty="0"/>
              <a:t>It's important to note that the learning process is iterative. If the model's performance is not satisfactory, the process may be repeated with additional data, adjustments to the model, or changes to the learning approach. The continuous learning and improvement over time are key characteristics of machine learning and AI systems.</a:t>
            </a:r>
          </a:p>
        </p:txBody>
      </p:sp>
      <p:sp>
        <p:nvSpPr>
          <p:cNvPr id="4" name="Slide Number Placeholder 3"/>
          <p:cNvSpPr>
            <a:spLocks noGrp="1"/>
          </p:cNvSpPr>
          <p:nvPr>
            <p:ph type="sldNum" sz="quarter" idx="5"/>
          </p:nvPr>
        </p:nvSpPr>
        <p:spPr/>
        <p:txBody>
          <a:bodyPr/>
          <a:lstStyle/>
          <a:p>
            <a:fld id="{089167C2-B69C-4E26-9937-AD1D8AE20959}" type="slidenum">
              <a:rPr lang="en-US" smtClean="0"/>
              <a:t>9</a:t>
            </a:fld>
            <a:endParaRPr lang="en-US"/>
          </a:p>
        </p:txBody>
      </p:sp>
    </p:spTree>
    <p:extLst>
      <p:ext uri="{BB962C8B-B14F-4D97-AF65-F5344CB8AC3E}">
        <p14:creationId xmlns:p14="http://schemas.microsoft.com/office/powerpoint/2010/main" val="75470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During the first generation, computer systems used vacuum tubes. The machines were huge and took up entire rooms. They consumed a large amount of electricity and therefore, were expensive to operate. They also generated a lot of heat which resulted in malfunctions.</a:t>
            </a:r>
            <a:endParaRPr lang="en-US" dirty="0"/>
          </a:p>
          <a:p>
            <a:r>
              <a:rPr lang="en-US" b="0" dirty="0">
                <a:effectLst/>
              </a:rPr>
              <a:t>In the second generation, vacuum tubes were replaced with transistors. This was a major improvement, allowing computers to become smaller, faster, cheaper, reliable and more energy-efficient.</a:t>
            </a:r>
          </a:p>
          <a:p>
            <a:r>
              <a:rPr lang="en-US" b="0" dirty="0">
                <a:effectLst/>
              </a:rPr>
              <a:t>By the time the third generation arrived, there was an increase in the speed and the efficiency of computers due to the development of integrated circuits. Fourth generation computers upscaled to integrated circuits that contained a numerous amount of transistors on one, small chip. Microprocessors contained memory, logic and control circuits (central processing unit) on a single chip. Computer systems went from enormous vacuum tubes that filled an entire room to a tiny chip that could fit in your hand. Computers like IBM and Apple PC (personal computer) were created for both personal and business purposes. La</a:t>
            </a:r>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10</a:t>
            </a:fld>
            <a:endParaRPr lang="en-US"/>
          </a:p>
        </p:txBody>
      </p:sp>
    </p:spTree>
    <p:extLst>
      <p:ext uri="{BB962C8B-B14F-4D97-AF65-F5344CB8AC3E}">
        <p14:creationId xmlns:p14="http://schemas.microsoft.com/office/powerpoint/2010/main" val="1188950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DE02CDF-9096-4BDF-B757-EF84081081BF}" type="datetimeFigureOut">
              <a:rPr lang="en-US" smtClean="0"/>
              <a:t>12/13/2023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75A37D1-C8C6-4F5C-A644-943C792F7DDD}" type="slidenum">
              <a:rPr lang="en-US" smtClean="0"/>
              <a:t>‹#›</a:t>
            </a:fld>
            <a:endParaRPr lang="en-US"/>
          </a:p>
        </p:txBody>
      </p:sp>
    </p:spTree>
    <p:extLst>
      <p:ext uri="{BB962C8B-B14F-4D97-AF65-F5344CB8AC3E}">
        <p14:creationId xmlns:p14="http://schemas.microsoft.com/office/powerpoint/2010/main" val="346086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E02CDF-9096-4BDF-B757-EF84081081BF}"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3622186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E02CDF-9096-4BDF-B757-EF84081081BF}"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2847291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E02CDF-9096-4BDF-B757-EF84081081BF}"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187982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E02CDF-9096-4BDF-B757-EF84081081BF}"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2900231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E02CDF-9096-4BDF-B757-EF84081081BF}"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3341450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E02CDF-9096-4BDF-B757-EF84081081BF}"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3137885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E02CDF-9096-4BDF-B757-EF84081081BF}"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2453311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E02CDF-9096-4BDF-B757-EF84081081BF}"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267237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6DE02CDF-9096-4BDF-B757-EF84081081BF}"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75A37D1-C8C6-4F5C-A644-943C792F7DDD}" type="slidenum">
              <a:rPr lang="en-US" smtClean="0"/>
              <a:t>‹#›</a:t>
            </a:fld>
            <a:endParaRPr lang="en-US"/>
          </a:p>
        </p:txBody>
      </p:sp>
    </p:spTree>
    <p:extLst>
      <p:ext uri="{BB962C8B-B14F-4D97-AF65-F5344CB8AC3E}">
        <p14:creationId xmlns:p14="http://schemas.microsoft.com/office/powerpoint/2010/main" val="255352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DE02CDF-9096-4BDF-B757-EF84081081BF}" type="datetimeFigureOut">
              <a:rPr lang="en-US" smtClean="0"/>
              <a:t>12/13/2023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75A37D1-C8C6-4F5C-A644-943C792F7DDD}" type="slidenum">
              <a:rPr lang="en-US" smtClean="0"/>
              <a:t>‹#›</a:t>
            </a:fld>
            <a:endParaRPr lang="en-US"/>
          </a:p>
        </p:txBody>
      </p:sp>
    </p:spTree>
    <p:extLst>
      <p:ext uri="{BB962C8B-B14F-4D97-AF65-F5344CB8AC3E}">
        <p14:creationId xmlns:p14="http://schemas.microsoft.com/office/powerpoint/2010/main" val="256540476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DE02CDF-9096-4BDF-B757-EF84081081BF}" type="datetimeFigureOut">
              <a:rPr lang="en-US" smtClean="0"/>
              <a:t>12/13/2023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75A37D1-C8C6-4F5C-A644-943C792F7DDD}" type="slidenum">
              <a:rPr lang="en-US" smtClean="0"/>
              <a:t>‹#›</a:t>
            </a:fld>
            <a:endParaRPr lang="en-US"/>
          </a:p>
        </p:txBody>
      </p:sp>
    </p:spTree>
    <p:extLst>
      <p:ext uri="{BB962C8B-B14F-4D97-AF65-F5344CB8AC3E}">
        <p14:creationId xmlns:p14="http://schemas.microsoft.com/office/powerpoint/2010/main" val="4160804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builtin.com/artificial-intelligence/ibms-watson-finds-new-challenge-constructi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6A882-EC6B-E550-6D1C-F6F206005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9" y="0"/>
            <a:ext cx="1235475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8AD0BA-5221-6F23-F142-4D059946C962}"/>
              </a:ext>
            </a:extLst>
          </p:cNvPr>
          <p:cNvSpPr>
            <a:spLocks noGrp="1"/>
          </p:cNvSpPr>
          <p:nvPr>
            <p:ph type="ctrTitle"/>
          </p:nvPr>
        </p:nvSpPr>
        <p:spPr>
          <a:xfrm>
            <a:off x="251167" y="569131"/>
            <a:ext cx="10782300" cy="3352800"/>
          </a:xfrm>
        </p:spPr>
        <p:txBody>
          <a:bodyPr/>
          <a:lstStyle/>
          <a:p>
            <a:r>
              <a:rPr lang="en-US" dirty="0">
                <a:solidFill>
                  <a:srgbClr val="FFC000"/>
                </a:solidFill>
              </a:rPr>
              <a:t>Importance of Information Technology in AI Product</a:t>
            </a:r>
          </a:p>
        </p:txBody>
      </p:sp>
      <p:sp>
        <p:nvSpPr>
          <p:cNvPr id="3" name="Subtitle 2">
            <a:extLst>
              <a:ext uri="{FF2B5EF4-FFF2-40B4-BE49-F238E27FC236}">
                <a16:creationId xmlns:a16="http://schemas.microsoft.com/office/drawing/2014/main" id="{26F96485-FAB6-6916-CAC4-5834A3EDE660}"/>
              </a:ext>
            </a:extLst>
          </p:cNvPr>
          <p:cNvSpPr>
            <a:spLocks noGrp="1"/>
          </p:cNvSpPr>
          <p:nvPr>
            <p:ph type="subTitle" idx="1"/>
          </p:nvPr>
        </p:nvSpPr>
        <p:spPr>
          <a:xfrm>
            <a:off x="357120" y="3744045"/>
            <a:ext cx="9228201" cy="1645920"/>
          </a:xfrm>
        </p:spPr>
        <p:txBody>
          <a:bodyPr/>
          <a:lstStyle/>
          <a:p>
            <a:r>
              <a:rPr lang="en-US" sz="4400" dirty="0">
                <a:solidFill>
                  <a:srgbClr val="FFC000"/>
                </a:solidFill>
              </a:rPr>
              <a:t>Shanu Agrawal</a:t>
            </a:r>
          </a:p>
          <a:p>
            <a:endParaRPr lang="en-US" dirty="0"/>
          </a:p>
        </p:txBody>
      </p:sp>
    </p:spTree>
    <p:extLst>
      <p:ext uri="{BB962C8B-B14F-4D97-AF65-F5344CB8AC3E}">
        <p14:creationId xmlns:p14="http://schemas.microsoft.com/office/powerpoint/2010/main" val="3876256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91C484-ADBD-6E1C-1929-D6BB27D8D741}"/>
              </a:ext>
            </a:extLst>
          </p:cNvPr>
          <p:cNvPicPr>
            <a:picLocks noChangeAspect="1"/>
          </p:cNvPicPr>
          <p:nvPr/>
        </p:nvPicPr>
        <p:blipFill>
          <a:blip r:embed="rId3"/>
          <a:stretch>
            <a:fillRect/>
          </a:stretch>
        </p:blipFill>
        <p:spPr>
          <a:xfrm>
            <a:off x="731669" y="135014"/>
            <a:ext cx="10161232" cy="6209642"/>
          </a:xfrm>
          <a:prstGeom prst="rect">
            <a:avLst/>
          </a:prstGeom>
        </p:spPr>
      </p:pic>
    </p:spTree>
    <p:extLst>
      <p:ext uri="{BB962C8B-B14F-4D97-AF65-F5344CB8AC3E}">
        <p14:creationId xmlns:p14="http://schemas.microsoft.com/office/powerpoint/2010/main" val="3432492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3E1C8-FD05-E926-9A9F-BC83DE44FE39}"/>
              </a:ext>
            </a:extLst>
          </p:cNvPr>
          <p:cNvSpPr>
            <a:spLocks noGrp="1"/>
          </p:cNvSpPr>
          <p:nvPr>
            <p:ph type="title"/>
          </p:nvPr>
        </p:nvSpPr>
        <p:spPr/>
        <p:txBody>
          <a:bodyPr/>
          <a:lstStyle/>
          <a:p>
            <a:r>
              <a:rPr lang="en-US" dirty="0"/>
              <a:t>IT is Backbone</a:t>
            </a:r>
          </a:p>
        </p:txBody>
      </p:sp>
      <p:sp>
        <p:nvSpPr>
          <p:cNvPr id="3" name="Content Placeholder 2">
            <a:extLst>
              <a:ext uri="{FF2B5EF4-FFF2-40B4-BE49-F238E27FC236}">
                <a16:creationId xmlns:a16="http://schemas.microsoft.com/office/drawing/2014/main" id="{43AE36DE-1E29-6568-5146-708B90E3175B}"/>
              </a:ext>
            </a:extLst>
          </p:cNvPr>
          <p:cNvSpPr>
            <a:spLocks noGrp="1"/>
          </p:cNvSpPr>
          <p:nvPr>
            <p:ph idx="1"/>
          </p:nvPr>
        </p:nvSpPr>
        <p:spPr>
          <a:xfrm>
            <a:off x="676656" y="2011681"/>
            <a:ext cx="10753725" cy="4236720"/>
          </a:xfrm>
        </p:spPr>
        <p:txBody>
          <a:bodyPr>
            <a:normAutofit/>
          </a:bodyPr>
          <a:lstStyle/>
          <a:p>
            <a:r>
              <a:rPr lang="en-US" sz="2000" dirty="0"/>
              <a:t>Since the invention of the world wide web, the IT realm has quickly expanded. </a:t>
            </a:r>
            <a:r>
              <a:rPr lang="en-US" sz="2000" b="0" dirty="0">
                <a:effectLst/>
              </a:rPr>
              <a:t>When information technology started supporting artificial intelligence, it become easier to incorporate AI into business. </a:t>
            </a:r>
            <a:r>
              <a:rPr lang="en-US" sz="2000" b="0" i="0" dirty="0">
                <a:solidFill>
                  <a:srgbClr val="111111"/>
                </a:solidFill>
                <a:effectLst/>
                <a:latin typeface="-apple-system"/>
              </a:rPr>
              <a:t>Here are IT tools helping the AI world:</a:t>
            </a:r>
          </a:p>
          <a:p>
            <a:r>
              <a:rPr lang="en-US" sz="2000" b="1" dirty="0"/>
              <a:t>Storage capacity</a:t>
            </a:r>
            <a:r>
              <a:rPr lang="en-US" sz="2000" b="0" i="0" dirty="0">
                <a:solidFill>
                  <a:srgbClr val="111111"/>
                </a:solidFill>
                <a:effectLst/>
                <a:latin typeface="-apple-system"/>
              </a:rPr>
              <a:t>: </a:t>
            </a:r>
            <a:r>
              <a:rPr lang="en-US" sz="2000" dirty="0"/>
              <a:t>AI heavily relies on large datasets for learning. IT infrastructure facilitates the storage, retrieval, and management of massive amounts of structured and unstructured data.</a:t>
            </a:r>
          </a:p>
          <a:p>
            <a:r>
              <a:rPr lang="en-US" sz="2000" b="1" dirty="0"/>
              <a:t>Computing performance : </a:t>
            </a:r>
            <a:r>
              <a:rPr lang="en-US" sz="2000" dirty="0"/>
              <a:t>AI Requires</a:t>
            </a:r>
            <a:r>
              <a:rPr lang="en-US" sz="2000" b="1" dirty="0"/>
              <a:t> </a:t>
            </a:r>
            <a:r>
              <a:rPr lang="en-US" sz="2000" dirty="0"/>
              <a:t>high performance computing resources, including CPUs, GPUs, and TPU’s, Big data technologies, like Apache Spark and Hadoop, are crucial for handling and analyzing vast amounts of information.</a:t>
            </a:r>
          </a:p>
          <a:p>
            <a:r>
              <a:rPr lang="en-US" sz="2000" b="1" dirty="0"/>
              <a:t>Networking infrastructure: </a:t>
            </a:r>
            <a:r>
              <a:rPr lang="en-US" sz="2000" dirty="0"/>
              <a:t>Fast and reliable networking infrastructure is crucial for data transfer between components also Reduced latency is essential for real-time AI applications (HTTP based RESTful API)</a:t>
            </a:r>
            <a:endParaRPr lang="en-US" sz="2000" b="1" dirty="0"/>
          </a:p>
          <a:p>
            <a:endParaRPr lang="en-US" b="0" i="0" dirty="0">
              <a:solidFill>
                <a:srgbClr val="111111"/>
              </a:solidFill>
              <a:effectLst/>
              <a:latin typeface="-apple-system"/>
            </a:endParaRPr>
          </a:p>
        </p:txBody>
      </p:sp>
    </p:spTree>
    <p:extLst>
      <p:ext uri="{BB962C8B-B14F-4D97-AF65-F5344CB8AC3E}">
        <p14:creationId xmlns:p14="http://schemas.microsoft.com/office/powerpoint/2010/main" val="243820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C7C0-4F23-E720-963D-D3D063DD71A3}"/>
              </a:ext>
            </a:extLst>
          </p:cNvPr>
          <p:cNvSpPr>
            <a:spLocks noGrp="1"/>
          </p:cNvSpPr>
          <p:nvPr>
            <p:ph type="title"/>
          </p:nvPr>
        </p:nvSpPr>
        <p:spPr/>
        <p:txBody>
          <a:bodyPr/>
          <a:lstStyle/>
          <a:p>
            <a:r>
              <a:rPr lang="en-US" dirty="0"/>
              <a:t>IT is Backbone</a:t>
            </a:r>
          </a:p>
        </p:txBody>
      </p:sp>
      <p:sp>
        <p:nvSpPr>
          <p:cNvPr id="3" name="Content Placeholder 2">
            <a:extLst>
              <a:ext uri="{FF2B5EF4-FFF2-40B4-BE49-F238E27FC236}">
                <a16:creationId xmlns:a16="http://schemas.microsoft.com/office/drawing/2014/main" id="{BC1781AC-CB91-E2A5-E3EC-0CA97F68012E}"/>
              </a:ext>
            </a:extLst>
          </p:cNvPr>
          <p:cNvSpPr>
            <a:spLocks noGrp="1"/>
          </p:cNvSpPr>
          <p:nvPr>
            <p:ph idx="1"/>
          </p:nvPr>
        </p:nvSpPr>
        <p:spPr>
          <a:xfrm>
            <a:off x="657224" y="2157731"/>
            <a:ext cx="10753725" cy="3766185"/>
          </a:xfrm>
        </p:spPr>
        <p:txBody>
          <a:bodyPr>
            <a:normAutofit/>
          </a:bodyPr>
          <a:lstStyle/>
          <a:p>
            <a:r>
              <a:rPr lang="en-US" sz="2000" b="1" dirty="0"/>
              <a:t>Security: </a:t>
            </a:r>
            <a:r>
              <a:rPr lang="en-US" sz="2000" dirty="0"/>
              <a:t>IT plays a critical role in ensuring the security of AI systems, protecting data, models, and user privacy.</a:t>
            </a:r>
          </a:p>
          <a:p>
            <a:r>
              <a:rPr lang="en-US" sz="2000" b="1" dirty="0"/>
              <a:t>User Interface : </a:t>
            </a:r>
            <a:r>
              <a:rPr lang="en-US" sz="2000" dirty="0"/>
              <a:t>The design of AI user interfaces plays a crucial role in making complex technologies accessible, understandable, and user-friendly.</a:t>
            </a:r>
          </a:p>
          <a:p>
            <a:r>
              <a:rPr lang="en-US" sz="2000" b="1" dirty="0"/>
              <a:t>Monitoring and Maintenance : </a:t>
            </a:r>
            <a:r>
              <a:rPr lang="en-US" sz="2000" dirty="0"/>
              <a:t>IT tools provide monitoring and logging capabilities for AI applications.</a:t>
            </a:r>
          </a:p>
          <a:p>
            <a:r>
              <a:rPr lang="en-US" sz="2000" b="1" dirty="0"/>
              <a:t>Cloud Computing : </a:t>
            </a:r>
            <a:r>
              <a:rPr lang="en-US" sz="2000" dirty="0"/>
              <a:t>Cloud platforms (e.g., AWS, Azure, Google Cloud) provide scalable and on-demand computing resources. AI developers can leverage cloud services for data storage, processing, and deployment, reducing infrastructure management overhead.</a:t>
            </a:r>
          </a:p>
          <a:p>
            <a:endParaRPr lang="en-US" b="1" dirty="0"/>
          </a:p>
          <a:p>
            <a:endParaRPr lang="en-US" dirty="0"/>
          </a:p>
        </p:txBody>
      </p:sp>
    </p:spTree>
    <p:extLst>
      <p:ext uri="{BB962C8B-B14F-4D97-AF65-F5344CB8AC3E}">
        <p14:creationId xmlns:p14="http://schemas.microsoft.com/office/powerpoint/2010/main" val="418555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47C8C-B433-79C8-0E36-FB8EF3C307A0}"/>
              </a:ext>
            </a:extLst>
          </p:cNvPr>
          <p:cNvPicPr>
            <a:picLocks noChangeAspect="1"/>
          </p:cNvPicPr>
          <p:nvPr/>
        </p:nvPicPr>
        <p:blipFill>
          <a:blip r:embed="rId3"/>
          <a:stretch>
            <a:fillRect/>
          </a:stretch>
        </p:blipFill>
        <p:spPr>
          <a:xfrm>
            <a:off x="869175" y="2675290"/>
            <a:ext cx="9829239" cy="3502241"/>
          </a:xfrm>
          <a:prstGeom prst="rect">
            <a:avLst/>
          </a:prstGeom>
        </p:spPr>
      </p:pic>
      <p:sp>
        <p:nvSpPr>
          <p:cNvPr id="2" name="Title 1">
            <a:extLst>
              <a:ext uri="{FF2B5EF4-FFF2-40B4-BE49-F238E27FC236}">
                <a16:creationId xmlns:a16="http://schemas.microsoft.com/office/drawing/2014/main" id="{FC00AF30-2AD4-4165-83AD-224A74136AA4}"/>
              </a:ext>
            </a:extLst>
          </p:cNvPr>
          <p:cNvSpPr>
            <a:spLocks noGrp="1"/>
          </p:cNvSpPr>
          <p:nvPr>
            <p:ph type="title"/>
          </p:nvPr>
        </p:nvSpPr>
        <p:spPr>
          <a:xfrm>
            <a:off x="657224" y="499533"/>
            <a:ext cx="10772775" cy="1231613"/>
          </a:xfrm>
        </p:spPr>
        <p:txBody>
          <a:bodyPr>
            <a:normAutofit fontScale="90000"/>
          </a:bodyPr>
          <a:lstStyle/>
          <a:p>
            <a:r>
              <a:rPr lang="en-US" dirty="0"/>
              <a:t>The Importance of Information Technology</a:t>
            </a:r>
          </a:p>
        </p:txBody>
      </p:sp>
      <p:sp>
        <p:nvSpPr>
          <p:cNvPr id="3" name="Content Placeholder 2">
            <a:extLst>
              <a:ext uri="{FF2B5EF4-FFF2-40B4-BE49-F238E27FC236}">
                <a16:creationId xmlns:a16="http://schemas.microsoft.com/office/drawing/2014/main" id="{496B4440-05A2-A5FD-22BC-BAEB03837979}"/>
              </a:ext>
            </a:extLst>
          </p:cNvPr>
          <p:cNvSpPr>
            <a:spLocks noGrp="1"/>
          </p:cNvSpPr>
          <p:nvPr>
            <p:ph idx="1"/>
          </p:nvPr>
        </p:nvSpPr>
        <p:spPr>
          <a:xfrm>
            <a:off x="657224" y="1796074"/>
            <a:ext cx="10753725" cy="3851411"/>
          </a:xfrm>
        </p:spPr>
        <p:txBody>
          <a:bodyPr/>
          <a:lstStyle/>
          <a:p>
            <a:r>
              <a:rPr lang="en-US" dirty="0"/>
              <a:t>Google, in its discussion Hidden Technical Debt in Machine Learning Systems, highlights that the actual ML is only a small element in an effective workflow. Success in delivering AI/ML requires a coordinated approach across a range of IT disciplines</a:t>
            </a:r>
          </a:p>
          <a:p>
            <a:endParaRPr lang="en-US" dirty="0"/>
          </a:p>
          <a:p>
            <a:endParaRPr lang="en-US" dirty="0"/>
          </a:p>
        </p:txBody>
      </p:sp>
    </p:spTree>
    <p:extLst>
      <p:ext uri="{BB962C8B-B14F-4D97-AF65-F5344CB8AC3E}">
        <p14:creationId xmlns:p14="http://schemas.microsoft.com/office/powerpoint/2010/main" val="1767541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2133-70C3-982B-EF6A-51A4708D790A}"/>
              </a:ext>
            </a:extLst>
          </p:cNvPr>
          <p:cNvSpPr>
            <a:spLocks noGrp="1"/>
          </p:cNvSpPr>
          <p:nvPr>
            <p:ph type="title"/>
          </p:nvPr>
        </p:nvSpPr>
        <p:spPr/>
        <p:txBody>
          <a:bodyPr/>
          <a:lstStyle/>
          <a:p>
            <a:r>
              <a:rPr lang="en-US" b="1" dirty="0"/>
              <a:t>AI now and in the future</a:t>
            </a:r>
          </a:p>
        </p:txBody>
      </p:sp>
      <p:sp>
        <p:nvSpPr>
          <p:cNvPr id="3" name="Content Placeholder 2">
            <a:extLst>
              <a:ext uri="{FF2B5EF4-FFF2-40B4-BE49-F238E27FC236}">
                <a16:creationId xmlns:a16="http://schemas.microsoft.com/office/drawing/2014/main" id="{8A868635-1AFF-9854-DCCC-98A32E55CD0C}"/>
              </a:ext>
            </a:extLst>
          </p:cNvPr>
          <p:cNvSpPr>
            <a:spLocks noGrp="1"/>
          </p:cNvSpPr>
          <p:nvPr>
            <p:ph idx="1"/>
          </p:nvPr>
        </p:nvSpPr>
        <p:spPr/>
        <p:txBody>
          <a:bodyPr>
            <a:normAutofit/>
          </a:bodyPr>
          <a:lstStyle/>
          <a:p>
            <a:r>
              <a:rPr lang="en-US" dirty="0"/>
              <a:t>Advances in artificial intelligence show no signs of slowing down - the world is changing rapidly, and as we move even further into an era dominated by artificially intelligent technology, the advancements in IT industry are important</a:t>
            </a:r>
          </a:p>
          <a:p>
            <a:r>
              <a:rPr lang="en-US" dirty="0"/>
              <a:t>While AI is powering its way into the present and future of computing technologies, there are still significant challenges to overcome. </a:t>
            </a:r>
          </a:p>
          <a:p>
            <a:r>
              <a:rPr lang="en-US" dirty="0"/>
              <a:t>And major part of it goes to setting up an infrastructure where you can run AI tools. Only after building a robust AI infrastructure, the benefits of AI and ML models can be reaped.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72480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43CC-D424-9452-358D-FFBB12B01B91}"/>
              </a:ext>
            </a:extLst>
          </p:cNvPr>
          <p:cNvSpPr>
            <a:spLocks noGrp="1"/>
          </p:cNvSpPr>
          <p:nvPr>
            <p:ph type="title"/>
          </p:nvPr>
        </p:nvSpPr>
        <p:spPr/>
        <p:txBody>
          <a:bodyPr/>
          <a:lstStyle/>
          <a:p>
            <a:r>
              <a:rPr lang="en-US" b="1" dirty="0"/>
              <a:t>AI now and in the future</a:t>
            </a:r>
            <a:endParaRPr lang="en-US" dirty="0"/>
          </a:p>
        </p:txBody>
      </p:sp>
      <p:sp>
        <p:nvSpPr>
          <p:cNvPr id="3" name="Content Placeholder 2">
            <a:extLst>
              <a:ext uri="{FF2B5EF4-FFF2-40B4-BE49-F238E27FC236}">
                <a16:creationId xmlns:a16="http://schemas.microsoft.com/office/drawing/2014/main" id="{41C853F3-0F8F-6CE5-CD83-128FD8468DAA}"/>
              </a:ext>
            </a:extLst>
          </p:cNvPr>
          <p:cNvSpPr>
            <a:spLocks noGrp="1"/>
          </p:cNvSpPr>
          <p:nvPr>
            <p:ph idx="1"/>
          </p:nvPr>
        </p:nvSpPr>
        <p:spPr/>
        <p:txBody>
          <a:bodyPr>
            <a:normAutofit/>
          </a:bodyPr>
          <a:lstStyle/>
          <a:p>
            <a:r>
              <a:rPr lang="en-US" dirty="0"/>
              <a:t>Tech giants such as Google, Meta and Amazon, have been utilizing machine learning to make constant advancements and successful as they have infrastructure for data storage, processing, modelling, Monitoring and Response time.</a:t>
            </a:r>
          </a:p>
          <a:p>
            <a:endParaRPr lang="en-US" dirty="0"/>
          </a:p>
          <a:p>
            <a:r>
              <a:rPr lang="en-US" dirty="0"/>
              <a:t>But still for lot of companies, to use AI setting up the right infrastructure is challenge.</a:t>
            </a:r>
          </a:p>
          <a:p>
            <a:endParaRPr lang="en-US" dirty="0"/>
          </a:p>
          <a:p>
            <a:r>
              <a:rPr lang="en-US" dirty="0"/>
              <a:t>This is where I think, IT engineers can help companies in setting up the right infrastructure</a:t>
            </a:r>
          </a:p>
          <a:p>
            <a:endParaRPr lang="en-US" dirty="0"/>
          </a:p>
          <a:p>
            <a:endParaRPr lang="en-US" dirty="0"/>
          </a:p>
        </p:txBody>
      </p:sp>
    </p:spTree>
    <p:extLst>
      <p:ext uri="{BB962C8B-B14F-4D97-AF65-F5344CB8AC3E}">
        <p14:creationId xmlns:p14="http://schemas.microsoft.com/office/powerpoint/2010/main" val="3393902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F63038-9604-A88B-A384-8AE65C08BDEA}"/>
              </a:ext>
            </a:extLst>
          </p:cNvPr>
          <p:cNvSpPr>
            <a:spLocks noGrp="1"/>
          </p:cNvSpPr>
          <p:nvPr>
            <p:ph idx="1"/>
          </p:nvPr>
        </p:nvSpPr>
        <p:spPr>
          <a:xfrm>
            <a:off x="5038246" y="1383109"/>
            <a:ext cx="6121263" cy="3766185"/>
          </a:xfrm>
        </p:spPr>
        <p:txBody>
          <a:bodyPr>
            <a:normAutofit/>
          </a:bodyPr>
          <a:lstStyle/>
          <a:p>
            <a:endParaRPr lang="en-US" sz="3200" dirty="0"/>
          </a:p>
          <a:p>
            <a:endParaRPr lang="en-US" sz="3200" dirty="0"/>
          </a:p>
          <a:p>
            <a:pPr algn="ctr"/>
            <a:r>
              <a:rPr lang="en-US" sz="4000" dirty="0"/>
              <a:t>IT can exist without AI but </a:t>
            </a:r>
          </a:p>
          <a:p>
            <a:pPr algn="ctr"/>
            <a:r>
              <a:rPr lang="en-US" sz="4000" dirty="0"/>
              <a:t>AI can’t exist without IT</a:t>
            </a:r>
          </a:p>
        </p:txBody>
      </p:sp>
      <p:pic>
        <p:nvPicPr>
          <p:cNvPr id="4" name="Picture 3">
            <a:extLst>
              <a:ext uri="{FF2B5EF4-FFF2-40B4-BE49-F238E27FC236}">
                <a16:creationId xmlns:a16="http://schemas.microsoft.com/office/drawing/2014/main" id="{1004B301-E02E-87B8-C366-0A94E346FF26}"/>
              </a:ext>
            </a:extLst>
          </p:cNvPr>
          <p:cNvPicPr>
            <a:picLocks noChangeAspect="1"/>
          </p:cNvPicPr>
          <p:nvPr/>
        </p:nvPicPr>
        <p:blipFill>
          <a:blip r:embed="rId2"/>
          <a:stretch>
            <a:fillRect/>
          </a:stretch>
        </p:blipFill>
        <p:spPr>
          <a:xfrm>
            <a:off x="491031" y="1328632"/>
            <a:ext cx="4276725" cy="4419600"/>
          </a:xfrm>
          <a:prstGeom prst="rect">
            <a:avLst/>
          </a:prstGeom>
        </p:spPr>
      </p:pic>
    </p:spTree>
    <p:extLst>
      <p:ext uri="{BB962C8B-B14F-4D97-AF65-F5344CB8AC3E}">
        <p14:creationId xmlns:p14="http://schemas.microsoft.com/office/powerpoint/2010/main" val="3444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8ED8-5D28-A1D4-B946-BA51A0355D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73BD5C-268F-E16A-172E-DAA4BBC4C9E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D89F5FA-00F6-9084-9470-733B92C1CFD7}"/>
              </a:ext>
            </a:extLst>
          </p:cNvPr>
          <p:cNvPicPr>
            <a:picLocks noChangeAspect="1"/>
          </p:cNvPicPr>
          <p:nvPr/>
        </p:nvPicPr>
        <p:blipFill>
          <a:blip r:embed="rId2"/>
          <a:stretch>
            <a:fillRect/>
          </a:stretch>
        </p:blipFill>
        <p:spPr>
          <a:xfrm>
            <a:off x="533399" y="717646"/>
            <a:ext cx="10896600" cy="5200650"/>
          </a:xfrm>
          <a:prstGeom prst="rect">
            <a:avLst/>
          </a:prstGeom>
        </p:spPr>
      </p:pic>
    </p:spTree>
    <p:extLst>
      <p:ext uri="{BB962C8B-B14F-4D97-AF65-F5344CB8AC3E}">
        <p14:creationId xmlns:p14="http://schemas.microsoft.com/office/powerpoint/2010/main" val="2800871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9B79-8956-2A4D-8839-621AF15995D6}"/>
              </a:ext>
            </a:extLst>
          </p:cNvPr>
          <p:cNvSpPr>
            <a:spLocks noGrp="1"/>
          </p:cNvSpPr>
          <p:nvPr>
            <p:ph type="title"/>
          </p:nvPr>
        </p:nvSpPr>
        <p:spPr/>
        <p:txBody>
          <a:bodyPr/>
          <a:lstStyle/>
          <a:p>
            <a:r>
              <a:rPr lang="en-US" dirty="0"/>
              <a:t>Career</a:t>
            </a:r>
          </a:p>
        </p:txBody>
      </p:sp>
      <p:sp>
        <p:nvSpPr>
          <p:cNvPr id="3" name="Content Placeholder 2">
            <a:extLst>
              <a:ext uri="{FF2B5EF4-FFF2-40B4-BE49-F238E27FC236}">
                <a16:creationId xmlns:a16="http://schemas.microsoft.com/office/drawing/2014/main" id="{93AF6317-625C-7374-8BB5-F72CD98442F1}"/>
              </a:ext>
            </a:extLst>
          </p:cNvPr>
          <p:cNvSpPr>
            <a:spLocks noGrp="1"/>
          </p:cNvSpPr>
          <p:nvPr>
            <p:ph idx="1"/>
          </p:nvPr>
        </p:nvSpPr>
        <p:spPr/>
        <p:txBody>
          <a:bodyPr/>
          <a:lstStyle/>
          <a:p>
            <a:pPr>
              <a:buFont typeface="Wingdings" panose="05000000000000000000" pitchFamily="2" charset="2"/>
              <a:buChar char="ü"/>
            </a:pPr>
            <a:r>
              <a:rPr lang="en-US" dirty="0"/>
              <a:t>Tech careers are considered one of the fastest-growing professions. A degree in Information technology is of good value since it has a very high return on investment.</a:t>
            </a:r>
          </a:p>
          <a:p>
            <a:pPr>
              <a:buFont typeface="Wingdings" panose="05000000000000000000" pitchFamily="2" charset="2"/>
              <a:buChar char="ü"/>
            </a:pPr>
            <a:r>
              <a:rPr lang="en-US" dirty="0"/>
              <a:t>Information technology has made a major impact in our lives. Today there is hardly any field which is not benefited by computers. It is helping every field to grow and develop.</a:t>
            </a:r>
          </a:p>
          <a:p>
            <a:pPr>
              <a:buFont typeface="Wingdings" panose="05000000000000000000" pitchFamily="2" charset="2"/>
              <a:buChar char="ü"/>
            </a:pPr>
            <a:r>
              <a:rPr lang="en-US" dirty="0"/>
              <a:t>It has led to creation of a number of job including computer programmers, data engineer, system analyst, software developer, web designer, </a:t>
            </a:r>
            <a:r>
              <a:rPr lang="en-US" dirty="0" err="1"/>
              <a:t>Devops</a:t>
            </a:r>
            <a:r>
              <a:rPr lang="en-US" dirty="0"/>
              <a:t> etc. </a:t>
            </a:r>
          </a:p>
        </p:txBody>
      </p:sp>
    </p:spTree>
    <p:extLst>
      <p:ext uri="{BB962C8B-B14F-4D97-AF65-F5344CB8AC3E}">
        <p14:creationId xmlns:p14="http://schemas.microsoft.com/office/powerpoint/2010/main" val="2191861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DF894-70A4-06EE-88A8-C4473EE950DC}"/>
              </a:ext>
            </a:extLst>
          </p:cNvPr>
          <p:cNvSpPr>
            <a:spLocks noGrp="1"/>
          </p:cNvSpPr>
          <p:nvPr>
            <p:ph type="title"/>
          </p:nvPr>
        </p:nvSpPr>
        <p:spPr/>
        <p:txBody>
          <a:bodyPr>
            <a:normAutofit fontScale="90000"/>
          </a:bodyPr>
          <a:lstStyle/>
          <a:p>
            <a:r>
              <a:rPr lang="en-US" dirty="0" err="1"/>
              <a:t>Xxxxxxxx</a:t>
            </a:r>
            <a:r>
              <a:rPr lang="en-US" dirty="0"/>
              <a:t>       gn5tyy7/^/56tygF</a:t>
            </a:r>
            <a:br>
              <a:rPr lang="en-US" dirty="0"/>
            </a:br>
            <a:r>
              <a:rPr lang="en-US" dirty="0"/>
              <a:t>‘4321111~wwr54edfe4fffffffffffffffffffffffcdr</a:t>
            </a:r>
          </a:p>
        </p:txBody>
      </p:sp>
      <p:sp>
        <p:nvSpPr>
          <p:cNvPr id="3" name="Content Placeholder 2">
            <a:extLst>
              <a:ext uri="{FF2B5EF4-FFF2-40B4-BE49-F238E27FC236}">
                <a16:creationId xmlns:a16="http://schemas.microsoft.com/office/drawing/2014/main" id="{4F9BBC40-FF1B-9C92-98DD-18E563BBB7D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208BC99-FA7D-5405-4E6E-B9CC0E22E93C}"/>
              </a:ext>
            </a:extLst>
          </p:cNvPr>
          <p:cNvPicPr>
            <a:picLocks noChangeAspect="1"/>
          </p:cNvPicPr>
          <p:nvPr/>
        </p:nvPicPr>
        <p:blipFill>
          <a:blip r:embed="rId3"/>
          <a:stretch>
            <a:fillRect/>
          </a:stretch>
        </p:blipFill>
        <p:spPr>
          <a:xfrm>
            <a:off x="377781" y="381000"/>
            <a:ext cx="10868025" cy="6096000"/>
          </a:xfrm>
          <a:prstGeom prst="rect">
            <a:avLst/>
          </a:prstGeom>
        </p:spPr>
      </p:pic>
    </p:spTree>
    <p:extLst>
      <p:ext uri="{BB962C8B-B14F-4D97-AF65-F5344CB8AC3E}">
        <p14:creationId xmlns:p14="http://schemas.microsoft.com/office/powerpoint/2010/main" val="2364067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5E02-A5F3-55F4-1D6D-4971D8418833}"/>
              </a:ext>
            </a:extLst>
          </p:cNvPr>
          <p:cNvSpPr>
            <a:spLocks noGrp="1"/>
          </p:cNvSpPr>
          <p:nvPr>
            <p:ph type="title"/>
          </p:nvPr>
        </p:nvSpPr>
        <p:spPr/>
        <p:txBody>
          <a:bodyPr/>
          <a:lstStyle/>
          <a:p>
            <a:r>
              <a:rPr lang="en-US" dirty="0"/>
              <a:t>What is AI Product?</a:t>
            </a:r>
          </a:p>
        </p:txBody>
      </p:sp>
      <p:sp>
        <p:nvSpPr>
          <p:cNvPr id="3" name="Content Placeholder 2">
            <a:extLst>
              <a:ext uri="{FF2B5EF4-FFF2-40B4-BE49-F238E27FC236}">
                <a16:creationId xmlns:a16="http://schemas.microsoft.com/office/drawing/2014/main" id="{7C4082EF-4817-34B3-A773-5944F1338513}"/>
              </a:ext>
            </a:extLst>
          </p:cNvPr>
          <p:cNvSpPr>
            <a:spLocks noGrp="1"/>
          </p:cNvSpPr>
          <p:nvPr>
            <p:ph idx="1"/>
          </p:nvPr>
        </p:nvSpPr>
        <p:spPr/>
        <p:txBody>
          <a:bodyPr/>
          <a:lstStyle/>
          <a:p>
            <a:pPr>
              <a:buFont typeface="Wingdings" panose="05000000000000000000" pitchFamily="2" charset="2"/>
              <a:buChar char="ü"/>
            </a:pPr>
            <a:r>
              <a:rPr lang="en-US" dirty="0"/>
              <a:t> It is a software or hardware solution that utilizes AI algorithms to perform tasks that typically require human intelligence. </a:t>
            </a:r>
          </a:p>
          <a:p>
            <a:pPr marL="0" indent="0">
              <a:buNone/>
            </a:pPr>
            <a:r>
              <a:rPr lang="en-US" dirty="0"/>
              <a:t>Recognizing Cat and dog images, driving, finding answer in document, Loan Default prediction</a:t>
            </a:r>
          </a:p>
          <a:p>
            <a:pPr>
              <a:buFont typeface="Wingdings" panose="05000000000000000000" pitchFamily="2" charset="2"/>
              <a:buChar char="ü"/>
            </a:pPr>
            <a:r>
              <a:rPr lang="en-US" dirty="0"/>
              <a:t> These products are designed to analyze vast amounts of data, recognize patterns, make predictions, and even learn from experience. </a:t>
            </a:r>
          </a:p>
          <a:p>
            <a:pPr>
              <a:buFont typeface="Wingdings" panose="05000000000000000000" pitchFamily="2" charset="2"/>
              <a:buChar char="ü"/>
            </a:pPr>
            <a:r>
              <a:rPr lang="en-US" dirty="0"/>
              <a:t>It can enhance decision-making, reduce human error, reduce repetitive tasks, and predict demand. This means more efficiency for working people and corporations. </a:t>
            </a:r>
          </a:p>
          <a:p>
            <a:pPr>
              <a:buFont typeface="Wingdings" panose="05000000000000000000" pitchFamily="2" charset="2"/>
              <a:buChar char="ü"/>
            </a:pPr>
            <a:endParaRPr lang="en-US" dirty="0"/>
          </a:p>
        </p:txBody>
      </p:sp>
      <p:pic>
        <p:nvPicPr>
          <p:cNvPr id="4" name="Picture 3">
            <a:extLst>
              <a:ext uri="{FF2B5EF4-FFF2-40B4-BE49-F238E27FC236}">
                <a16:creationId xmlns:a16="http://schemas.microsoft.com/office/drawing/2014/main" id="{B4555080-2CDC-7908-25BF-9822B4115F21}"/>
              </a:ext>
            </a:extLst>
          </p:cNvPr>
          <p:cNvPicPr>
            <a:picLocks noChangeAspect="1"/>
          </p:cNvPicPr>
          <p:nvPr/>
        </p:nvPicPr>
        <p:blipFill>
          <a:blip r:embed="rId3"/>
          <a:stretch>
            <a:fillRect/>
          </a:stretch>
        </p:blipFill>
        <p:spPr>
          <a:xfrm>
            <a:off x="10394705" y="90435"/>
            <a:ext cx="1762125" cy="1766888"/>
          </a:xfrm>
          <a:prstGeom prst="rect">
            <a:avLst/>
          </a:prstGeom>
        </p:spPr>
      </p:pic>
    </p:spTree>
    <p:extLst>
      <p:ext uri="{BB962C8B-B14F-4D97-AF65-F5344CB8AC3E}">
        <p14:creationId xmlns:p14="http://schemas.microsoft.com/office/powerpoint/2010/main" val="212373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7119-FA65-5720-E8CD-BF6AA1C8C0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BC53CB-7F15-79F3-A63B-AC1F348B115C}"/>
              </a:ext>
            </a:extLst>
          </p:cNvPr>
          <p:cNvSpPr>
            <a:spLocks noGrp="1"/>
          </p:cNvSpPr>
          <p:nvPr>
            <p:ph idx="1"/>
          </p:nvPr>
        </p:nvSpPr>
        <p:spPr/>
        <p:txBody>
          <a:bodyPr>
            <a:normAutofit/>
          </a:bodyPr>
          <a:lstStyle/>
          <a:p>
            <a:pPr algn="ctr"/>
            <a:endParaRPr lang="en-US" sz="5400" dirty="0"/>
          </a:p>
          <a:p>
            <a:pPr algn="ctr"/>
            <a:r>
              <a:rPr lang="en-US" sz="8800" dirty="0">
                <a:solidFill>
                  <a:srgbClr val="00B0F0"/>
                </a:solidFill>
              </a:rPr>
              <a:t>Thank You</a:t>
            </a:r>
          </a:p>
        </p:txBody>
      </p:sp>
    </p:spTree>
    <p:extLst>
      <p:ext uri="{BB962C8B-B14F-4D97-AF65-F5344CB8AC3E}">
        <p14:creationId xmlns:p14="http://schemas.microsoft.com/office/powerpoint/2010/main" val="2110635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3FD7-E6D9-3A5B-9671-68A6D2E88E22}"/>
              </a:ext>
            </a:extLst>
          </p:cNvPr>
          <p:cNvSpPr>
            <a:spLocks noGrp="1"/>
          </p:cNvSpPr>
          <p:nvPr>
            <p:ph type="title"/>
          </p:nvPr>
        </p:nvSpPr>
        <p:spPr/>
        <p:txBody>
          <a:bodyPr/>
          <a:lstStyle/>
          <a:p>
            <a:r>
              <a:rPr lang="en-US" dirty="0"/>
              <a:t>AI Products</a:t>
            </a:r>
          </a:p>
        </p:txBody>
      </p:sp>
      <p:sp>
        <p:nvSpPr>
          <p:cNvPr id="3" name="Content Placeholder 2">
            <a:extLst>
              <a:ext uri="{FF2B5EF4-FFF2-40B4-BE49-F238E27FC236}">
                <a16:creationId xmlns:a16="http://schemas.microsoft.com/office/drawing/2014/main" id="{825300D8-409E-ECB8-DD0E-8ADAF8ACAFEE}"/>
              </a:ext>
            </a:extLst>
          </p:cNvPr>
          <p:cNvSpPr>
            <a:spLocks noGrp="1"/>
          </p:cNvSpPr>
          <p:nvPr>
            <p:ph idx="1"/>
          </p:nvPr>
        </p:nvSpPr>
        <p:spPr/>
        <p:txBody>
          <a:bodyPr>
            <a:normAutofit/>
          </a:bodyPr>
          <a:lstStyle/>
          <a:p>
            <a:pPr>
              <a:buFont typeface="Wingdings" panose="05000000000000000000" pitchFamily="2" charset="2"/>
              <a:buChar char="ü"/>
            </a:pPr>
            <a:r>
              <a:rPr lang="en-US" dirty="0"/>
              <a:t>Financial institutions are utilizing AI algorithms to detect fraudulent activities and make more accurate predictions in stock trading. </a:t>
            </a:r>
          </a:p>
          <a:p>
            <a:pPr>
              <a:buFont typeface="Wingdings" panose="05000000000000000000" pitchFamily="2" charset="2"/>
              <a:buChar char="ü"/>
            </a:pPr>
            <a:r>
              <a:rPr lang="en-US" dirty="0"/>
              <a:t>Entertainment industry, machine learning algorithms to suggest personalized content to users.</a:t>
            </a:r>
          </a:p>
          <a:p>
            <a:pPr>
              <a:buFont typeface="Wingdings" panose="05000000000000000000" pitchFamily="2" charset="2"/>
              <a:buChar char="ü"/>
            </a:pPr>
            <a:r>
              <a:rPr lang="en-US" dirty="0"/>
              <a:t>In healthcare sector, AI algorithms to detect anomalies in X-rays, MRIs, CT scans with high accuracy. </a:t>
            </a:r>
          </a:p>
          <a:p>
            <a:pPr>
              <a:buFont typeface="Wingdings" panose="05000000000000000000" pitchFamily="2" charset="2"/>
              <a:buChar char="ü"/>
            </a:pPr>
            <a:r>
              <a:rPr lang="en-US" dirty="0"/>
              <a:t>Social Media, Twitter uses AI to filter out hate speech and terroristic languages in tweets, personalized tweets</a:t>
            </a:r>
          </a:p>
        </p:txBody>
      </p:sp>
      <p:pic>
        <p:nvPicPr>
          <p:cNvPr id="7" name="Picture 6">
            <a:extLst>
              <a:ext uri="{FF2B5EF4-FFF2-40B4-BE49-F238E27FC236}">
                <a16:creationId xmlns:a16="http://schemas.microsoft.com/office/drawing/2014/main" id="{AA2DC0EC-0130-1504-E4EF-4DCA02E41BC6}"/>
              </a:ext>
            </a:extLst>
          </p:cNvPr>
          <p:cNvPicPr>
            <a:picLocks noChangeAspect="1"/>
          </p:cNvPicPr>
          <p:nvPr/>
        </p:nvPicPr>
        <p:blipFill>
          <a:blip r:embed="rId3"/>
          <a:stretch>
            <a:fillRect/>
          </a:stretch>
        </p:blipFill>
        <p:spPr>
          <a:xfrm>
            <a:off x="9158635" y="120581"/>
            <a:ext cx="2589770" cy="1658198"/>
          </a:xfrm>
          <a:prstGeom prst="rect">
            <a:avLst/>
          </a:prstGeom>
        </p:spPr>
      </p:pic>
    </p:spTree>
    <p:extLst>
      <p:ext uri="{BB962C8B-B14F-4D97-AF65-F5344CB8AC3E}">
        <p14:creationId xmlns:p14="http://schemas.microsoft.com/office/powerpoint/2010/main" val="911263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C9E5-7F3E-3341-CAB4-E357CCDBE698}"/>
              </a:ext>
            </a:extLst>
          </p:cNvPr>
          <p:cNvSpPr>
            <a:spLocks noGrp="1"/>
          </p:cNvSpPr>
          <p:nvPr>
            <p:ph type="title"/>
          </p:nvPr>
        </p:nvSpPr>
        <p:spPr>
          <a:xfrm>
            <a:off x="657224" y="499533"/>
            <a:ext cx="10772775" cy="1617502"/>
          </a:xfrm>
        </p:spPr>
        <p:txBody>
          <a:bodyPr/>
          <a:lstStyle/>
          <a:p>
            <a:r>
              <a:rPr lang="en-US" dirty="0"/>
              <a:t>Beginning of AI</a:t>
            </a:r>
          </a:p>
        </p:txBody>
      </p:sp>
      <p:sp>
        <p:nvSpPr>
          <p:cNvPr id="3" name="Content Placeholder 2">
            <a:extLst>
              <a:ext uri="{FF2B5EF4-FFF2-40B4-BE49-F238E27FC236}">
                <a16:creationId xmlns:a16="http://schemas.microsoft.com/office/drawing/2014/main" id="{7AF9C8FB-98F7-C2FE-9F28-33E881BFDE23}"/>
              </a:ext>
            </a:extLst>
          </p:cNvPr>
          <p:cNvSpPr>
            <a:spLocks noGrp="1"/>
          </p:cNvSpPr>
          <p:nvPr>
            <p:ph idx="1"/>
          </p:nvPr>
        </p:nvSpPr>
        <p:spPr>
          <a:xfrm>
            <a:off x="676656" y="2011680"/>
            <a:ext cx="10753725" cy="4346787"/>
          </a:xfrm>
        </p:spPr>
        <p:txBody>
          <a:bodyPr>
            <a:normAutofit/>
          </a:bodyPr>
          <a:lstStyle/>
          <a:p>
            <a:pPr marL="0" indent="0">
              <a:buNone/>
            </a:pPr>
            <a:r>
              <a:rPr lang="en-US" dirty="0"/>
              <a:t>Most people think that AI is a recent scientific accomplishment. But its roots were laid down way back in the 1900’s.</a:t>
            </a:r>
          </a:p>
          <a:p>
            <a:pPr marL="0" indent="0">
              <a:buNone/>
            </a:pPr>
            <a:r>
              <a:rPr lang="en-US" b="1" dirty="0"/>
              <a:t>1950</a:t>
            </a:r>
            <a:r>
              <a:rPr lang="en-US" dirty="0"/>
              <a:t> : Alan Turing’s paper called “Computing Machinery and Intelligence” starts with the question “Can machines think?”</a:t>
            </a:r>
          </a:p>
          <a:p>
            <a:pPr marL="0" indent="0">
              <a:buNone/>
            </a:pPr>
            <a:r>
              <a:rPr lang="en-US" b="1" dirty="0"/>
              <a:t>1966</a:t>
            </a:r>
            <a:r>
              <a:rPr lang="en-US" dirty="0"/>
              <a:t> :</a:t>
            </a:r>
            <a:r>
              <a:rPr lang="en-US" dirty="0" err="1"/>
              <a:t>Unimate</a:t>
            </a:r>
            <a:r>
              <a:rPr lang="en-US" dirty="0"/>
              <a:t>, the first industrial robot  in history</a:t>
            </a:r>
          </a:p>
          <a:p>
            <a:pPr marL="0" indent="0">
              <a:buNone/>
            </a:pPr>
            <a:r>
              <a:rPr lang="en-US" dirty="0"/>
              <a:t>Eliza is the first natural language processing computer program designed between 1964 and 1966 at the MIT AI Laboratory by Joseph </a:t>
            </a:r>
            <a:r>
              <a:rPr lang="en-US" dirty="0" err="1"/>
              <a:t>Weizenbaum</a:t>
            </a:r>
            <a:endParaRPr lang="en-US" dirty="0"/>
          </a:p>
          <a:p>
            <a:pPr marL="0" indent="0">
              <a:buNone/>
            </a:pPr>
            <a:r>
              <a:rPr lang="en-US" b="1" dirty="0"/>
              <a:t>1997</a:t>
            </a:r>
            <a:r>
              <a:rPr lang="en-US" dirty="0"/>
              <a:t> – A computer beats human! IBM’s computer IBM Deep Blue defeated the world chess champion, Gary Kasparov, and became the first computer to beat a world chess champion.</a:t>
            </a:r>
          </a:p>
          <a:p>
            <a:endParaRPr lang="en-US" dirty="0"/>
          </a:p>
        </p:txBody>
      </p:sp>
    </p:spTree>
    <p:extLst>
      <p:ext uri="{BB962C8B-B14F-4D97-AF65-F5344CB8AC3E}">
        <p14:creationId xmlns:p14="http://schemas.microsoft.com/office/powerpoint/2010/main" val="2785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2849-452B-4E8F-1641-591C6C61FB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C54EAD-AA4C-2F2A-4EFD-FE69EBD0DC4E}"/>
              </a:ext>
            </a:extLst>
          </p:cNvPr>
          <p:cNvSpPr>
            <a:spLocks noGrp="1"/>
          </p:cNvSpPr>
          <p:nvPr>
            <p:ph idx="1"/>
          </p:nvPr>
        </p:nvSpPr>
        <p:spPr/>
        <p:txBody>
          <a:bodyPr/>
          <a:lstStyle/>
          <a:p>
            <a:r>
              <a:rPr lang="en-US" b="1" dirty="0"/>
              <a:t>2006 –</a:t>
            </a:r>
            <a:r>
              <a:rPr lang="en-US" dirty="0"/>
              <a:t> Companies like Facebook, Google, Twitter, Netflix started using AI.</a:t>
            </a:r>
          </a:p>
          <a:p>
            <a:r>
              <a:rPr lang="en-US" b="1" dirty="0"/>
              <a:t>2008 –</a:t>
            </a:r>
            <a:r>
              <a:rPr lang="en-US" dirty="0"/>
              <a:t> Google made a breakthroughs in speech recognition </a:t>
            </a:r>
          </a:p>
          <a:p>
            <a:r>
              <a:rPr lang="en-US" b="1" dirty="0"/>
              <a:t>2011 –</a:t>
            </a:r>
            <a:r>
              <a:rPr lang="en-US" dirty="0"/>
              <a:t> </a:t>
            </a:r>
            <a:r>
              <a:rPr lang="en-US" dirty="0">
                <a:hlinkClick r:id="rId2"/>
              </a:rPr>
              <a:t>Watson – an IBM computer</a:t>
            </a:r>
            <a:r>
              <a:rPr lang="en-US" dirty="0"/>
              <a:t>, won Jeopardy in 2011, a game show in which it had to solve complicated questions and riddles. </a:t>
            </a:r>
          </a:p>
          <a:p>
            <a:r>
              <a:rPr lang="en-US" b="1" dirty="0"/>
              <a:t>2012 – </a:t>
            </a:r>
            <a:r>
              <a:rPr lang="en-US" dirty="0"/>
              <a:t>Andrew Ng, the Google Brain Deep Learning project’s founder, fed 10 million YouTube videos into a neural network using deep learning algorithms. </a:t>
            </a:r>
          </a:p>
          <a:p>
            <a:r>
              <a:rPr lang="en-US" b="1" dirty="0"/>
              <a:t>2014 – </a:t>
            </a:r>
            <a:r>
              <a:rPr lang="en-US" dirty="0"/>
              <a:t>Amazon’s Alexa was released.</a:t>
            </a:r>
          </a:p>
          <a:p>
            <a:endParaRPr lang="en-US" dirty="0"/>
          </a:p>
          <a:p>
            <a:endParaRPr lang="en-US" dirty="0"/>
          </a:p>
          <a:p>
            <a:endParaRPr lang="en-US" dirty="0"/>
          </a:p>
        </p:txBody>
      </p:sp>
    </p:spTree>
    <p:extLst>
      <p:ext uri="{BB962C8B-B14F-4D97-AF65-F5344CB8AC3E}">
        <p14:creationId xmlns:p14="http://schemas.microsoft.com/office/powerpoint/2010/main" val="4010930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A42DB-B732-DB59-19FA-A339DD9694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979732-251B-BB39-392F-270D32965CEA}"/>
              </a:ext>
            </a:extLst>
          </p:cNvPr>
          <p:cNvSpPr>
            <a:spLocks noGrp="1"/>
          </p:cNvSpPr>
          <p:nvPr>
            <p:ph idx="1"/>
          </p:nvPr>
        </p:nvSpPr>
        <p:spPr/>
        <p:txBody>
          <a:bodyPr>
            <a:normAutofit/>
          </a:bodyPr>
          <a:lstStyle/>
          <a:p>
            <a:r>
              <a:rPr lang="en-US" b="1" dirty="0"/>
              <a:t>2016 –</a:t>
            </a:r>
            <a:r>
              <a:rPr lang="en-US" dirty="0"/>
              <a:t> Hanson Robotics created the first “robot citizen,” Sophia, a humanoid robot capable of facial recognition, verbal conversation, and facial emotion.</a:t>
            </a:r>
          </a:p>
          <a:p>
            <a:r>
              <a:rPr lang="en-US" b="1" dirty="0"/>
              <a:t>2018:</a:t>
            </a:r>
            <a:r>
              <a:rPr lang="en-US" dirty="0"/>
              <a:t> A Chinese tech group called Alibaba’s language-processing AI beat human intellect on a Stanford reading and comprehension test.</a:t>
            </a:r>
          </a:p>
          <a:p>
            <a:r>
              <a:rPr lang="en-US" b="1" dirty="0"/>
              <a:t>2020: </a:t>
            </a:r>
            <a:r>
              <a:rPr lang="en-US" dirty="0" err="1"/>
              <a:t>OpenAI</a:t>
            </a:r>
            <a:r>
              <a:rPr lang="en-US" dirty="0"/>
              <a:t> started beta testing GPT-3, a model that uses Deep Learning to create code, poetry, and other such language and writing tasks.</a:t>
            </a:r>
          </a:p>
        </p:txBody>
      </p:sp>
      <p:pic>
        <p:nvPicPr>
          <p:cNvPr id="5" name="Picture 4">
            <a:extLst>
              <a:ext uri="{FF2B5EF4-FFF2-40B4-BE49-F238E27FC236}">
                <a16:creationId xmlns:a16="http://schemas.microsoft.com/office/drawing/2014/main" id="{36BC6982-8679-87E0-24DC-ABB51EE9FFE4}"/>
              </a:ext>
            </a:extLst>
          </p:cNvPr>
          <p:cNvPicPr>
            <a:picLocks noChangeAspect="1"/>
          </p:cNvPicPr>
          <p:nvPr/>
        </p:nvPicPr>
        <p:blipFill>
          <a:blip r:embed="rId3"/>
          <a:stretch>
            <a:fillRect/>
          </a:stretch>
        </p:blipFill>
        <p:spPr>
          <a:xfrm>
            <a:off x="3983483" y="4436943"/>
            <a:ext cx="1710979" cy="2162316"/>
          </a:xfrm>
          <a:prstGeom prst="rect">
            <a:avLst/>
          </a:prstGeom>
        </p:spPr>
      </p:pic>
      <p:pic>
        <p:nvPicPr>
          <p:cNvPr id="7" name="Picture 6">
            <a:extLst>
              <a:ext uri="{FF2B5EF4-FFF2-40B4-BE49-F238E27FC236}">
                <a16:creationId xmlns:a16="http://schemas.microsoft.com/office/drawing/2014/main" id="{10C6BD85-2DFA-5F9C-D6EB-9867D6E1C03E}"/>
              </a:ext>
            </a:extLst>
          </p:cNvPr>
          <p:cNvPicPr>
            <a:picLocks noChangeAspect="1"/>
          </p:cNvPicPr>
          <p:nvPr/>
        </p:nvPicPr>
        <p:blipFill>
          <a:blip r:embed="rId4"/>
          <a:stretch>
            <a:fillRect/>
          </a:stretch>
        </p:blipFill>
        <p:spPr>
          <a:xfrm>
            <a:off x="6425236" y="4358285"/>
            <a:ext cx="2955252" cy="2162316"/>
          </a:xfrm>
          <a:prstGeom prst="rect">
            <a:avLst/>
          </a:prstGeom>
        </p:spPr>
      </p:pic>
    </p:spTree>
    <p:extLst>
      <p:ext uri="{BB962C8B-B14F-4D97-AF65-F5344CB8AC3E}">
        <p14:creationId xmlns:p14="http://schemas.microsoft.com/office/powerpoint/2010/main" val="1165646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5506ED0-D287-ACE8-FA6A-57061658EF22}"/>
              </a:ext>
            </a:extLst>
          </p:cNvPr>
          <p:cNvPicPr>
            <a:picLocks noGrp="1" noChangeAspect="1"/>
          </p:cNvPicPr>
          <p:nvPr>
            <p:ph idx="1"/>
          </p:nvPr>
        </p:nvPicPr>
        <p:blipFill>
          <a:blip r:embed="rId3"/>
          <a:stretch>
            <a:fillRect/>
          </a:stretch>
        </p:blipFill>
        <p:spPr>
          <a:xfrm>
            <a:off x="646167" y="765110"/>
            <a:ext cx="2357040" cy="1965107"/>
          </a:xfrm>
        </p:spPr>
      </p:pic>
      <p:pic>
        <p:nvPicPr>
          <p:cNvPr id="7" name="Picture 6">
            <a:extLst>
              <a:ext uri="{FF2B5EF4-FFF2-40B4-BE49-F238E27FC236}">
                <a16:creationId xmlns:a16="http://schemas.microsoft.com/office/drawing/2014/main" id="{CF78F7D5-F642-9D82-91A9-53B84DC35C86}"/>
              </a:ext>
            </a:extLst>
          </p:cNvPr>
          <p:cNvPicPr>
            <a:picLocks noChangeAspect="1"/>
          </p:cNvPicPr>
          <p:nvPr/>
        </p:nvPicPr>
        <p:blipFill>
          <a:blip r:embed="rId4"/>
          <a:stretch>
            <a:fillRect/>
          </a:stretch>
        </p:blipFill>
        <p:spPr>
          <a:xfrm>
            <a:off x="3397621" y="3429000"/>
            <a:ext cx="2645990" cy="1461110"/>
          </a:xfrm>
          <a:prstGeom prst="rect">
            <a:avLst/>
          </a:prstGeom>
        </p:spPr>
      </p:pic>
      <p:pic>
        <p:nvPicPr>
          <p:cNvPr id="13" name="Picture 12">
            <a:extLst>
              <a:ext uri="{FF2B5EF4-FFF2-40B4-BE49-F238E27FC236}">
                <a16:creationId xmlns:a16="http://schemas.microsoft.com/office/drawing/2014/main" id="{8662E466-29B1-A2F7-3D50-21499CA889A0}"/>
              </a:ext>
            </a:extLst>
          </p:cNvPr>
          <p:cNvPicPr>
            <a:picLocks noChangeAspect="1"/>
          </p:cNvPicPr>
          <p:nvPr/>
        </p:nvPicPr>
        <p:blipFill>
          <a:blip r:embed="rId5"/>
          <a:stretch>
            <a:fillRect/>
          </a:stretch>
        </p:blipFill>
        <p:spPr>
          <a:xfrm>
            <a:off x="1749537" y="5484868"/>
            <a:ext cx="2343150" cy="1181100"/>
          </a:xfrm>
          <a:prstGeom prst="rect">
            <a:avLst/>
          </a:prstGeom>
        </p:spPr>
      </p:pic>
      <p:pic>
        <p:nvPicPr>
          <p:cNvPr id="15" name="Picture 14">
            <a:extLst>
              <a:ext uri="{FF2B5EF4-FFF2-40B4-BE49-F238E27FC236}">
                <a16:creationId xmlns:a16="http://schemas.microsoft.com/office/drawing/2014/main" id="{DFD75873-7825-4654-BB7F-4772F9949297}"/>
              </a:ext>
            </a:extLst>
          </p:cNvPr>
          <p:cNvPicPr>
            <a:picLocks noChangeAspect="1"/>
          </p:cNvPicPr>
          <p:nvPr/>
        </p:nvPicPr>
        <p:blipFill>
          <a:blip r:embed="rId6"/>
          <a:stretch>
            <a:fillRect/>
          </a:stretch>
        </p:blipFill>
        <p:spPr>
          <a:xfrm>
            <a:off x="6279701" y="4243743"/>
            <a:ext cx="2243080" cy="2203104"/>
          </a:xfrm>
          <a:prstGeom prst="rect">
            <a:avLst/>
          </a:prstGeom>
        </p:spPr>
      </p:pic>
      <p:pic>
        <p:nvPicPr>
          <p:cNvPr id="17" name="Picture 16">
            <a:extLst>
              <a:ext uri="{FF2B5EF4-FFF2-40B4-BE49-F238E27FC236}">
                <a16:creationId xmlns:a16="http://schemas.microsoft.com/office/drawing/2014/main" id="{865D9FBD-979C-0E1A-422C-0C45E18C2EBC}"/>
              </a:ext>
            </a:extLst>
          </p:cNvPr>
          <p:cNvPicPr>
            <a:picLocks noChangeAspect="1"/>
          </p:cNvPicPr>
          <p:nvPr/>
        </p:nvPicPr>
        <p:blipFill>
          <a:blip r:embed="rId7"/>
          <a:stretch>
            <a:fillRect/>
          </a:stretch>
        </p:blipFill>
        <p:spPr>
          <a:xfrm>
            <a:off x="262689" y="3450160"/>
            <a:ext cx="2095500" cy="1619250"/>
          </a:xfrm>
          <a:prstGeom prst="rect">
            <a:avLst/>
          </a:prstGeom>
        </p:spPr>
      </p:pic>
      <p:pic>
        <p:nvPicPr>
          <p:cNvPr id="19" name="Picture 18">
            <a:extLst>
              <a:ext uri="{FF2B5EF4-FFF2-40B4-BE49-F238E27FC236}">
                <a16:creationId xmlns:a16="http://schemas.microsoft.com/office/drawing/2014/main" id="{DB8D16ED-861D-806A-5FC0-726DE56FED03}"/>
              </a:ext>
            </a:extLst>
          </p:cNvPr>
          <p:cNvPicPr>
            <a:picLocks noChangeAspect="1"/>
          </p:cNvPicPr>
          <p:nvPr/>
        </p:nvPicPr>
        <p:blipFill>
          <a:blip r:embed="rId8"/>
          <a:stretch>
            <a:fillRect/>
          </a:stretch>
        </p:blipFill>
        <p:spPr>
          <a:xfrm>
            <a:off x="5908286" y="1108833"/>
            <a:ext cx="1752600" cy="1562100"/>
          </a:xfrm>
          <a:prstGeom prst="rect">
            <a:avLst/>
          </a:prstGeom>
        </p:spPr>
      </p:pic>
      <p:pic>
        <p:nvPicPr>
          <p:cNvPr id="21" name="Picture 20">
            <a:extLst>
              <a:ext uri="{FF2B5EF4-FFF2-40B4-BE49-F238E27FC236}">
                <a16:creationId xmlns:a16="http://schemas.microsoft.com/office/drawing/2014/main" id="{7D97FB18-6709-896F-3532-AF5A6370B9A5}"/>
              </a:ext>
            </a:extLst>
          </p:cNvPr>
          <p:cNvPicPr>
            <a:picLocks noChangeAspect="1"/>
          </p:cNvPicPr>
          <p:nvPr/>
        </p:nvPicPr>
        <p:blipFill>
          <a:blip r:embed="rId9"/>
          <a:stretch>
            <a:fillRect/>
          </a:stretch>
        </p:blipFill>
        <p:spPr>
          <a:xfrm>
            <a:off x="3485332" y="1000946"/>
            <a:ext cx="1922084" cy="1746410"/>
          </a:xfrm>
          <a:prstGeom prst="rect">
            <a:avLst/>
          </a:prstGeom>
        </p:spPr>
      </p:pic>
      <p:pic>
        <p:nvPicPr>
          <p:cNvPr id="25" name="Picture 24">
            <a:extLst>
              <a:ext uri="{FF2B5EF4-FFF2-40B4-BE49-F238E27FC236}">
                <a16:creationId xmlns:a16="http://schemas.microsoft.com/office/drawing/2014/main" id="{9FA1B67A-149A-6FD8-BE74-BA1E608D3E1B}"/>
              </a:ext>
            </a:extLst>
          </p:cNvPr>
          <p:cNvPicPr>
            <a:picLocks noChangeAspect="1"/>
          </p:cNvPicPr>
          <p:nvPr/>
        </p:nvPicPr>
        <p:blipFill>
          <a:blip r:embed="rId10"/>
          <a:stretch>
            <a:fillRect/>
          </a:stretch>
        </p:blipFill>
        <p:spPr>
          <a:xfrm>
            <a:off x="8501281" y="574421"/>
            <a:ext cx="3033495" cy="2842360"/>
          </a:xfrm>
          <a:prstGeom prst="rect">
            <a:avLst/>
          </a:prstGeom>
        </p:spPr>
      </p:pic>
      <p:pic>
        <p:nvPicPr>
          <p:cNvPr id="27" name="Picture 26">
            <a:extLst>
              <a:ext uri="{FF2B5EF4-FFF2-40B4-BE49-F238E27FC236}">
                <a16:creationId xmlns:a16="http://schemas.microsoft.com/office/drawing/2014/main" id="{45EA70B4-1A83-FC4E-8BB6-53A148775CEA}"/>
              </a:ext>
            </a:extLst>
          </p:cNvPr>
          <p:cNvPicPr>
            <a:picLocks noChangeAspect="1"/>
          </p:cNvPicPr>
          <p:nvPr/>
        </p:nvPicPr>
        <p:blipFill>
          <a:blip r:embed="rId11"/>
          <a:stretch>
            <a:fillRect/>
          </a:stretch>
        </p:blipFill>
        <p:spPr>
          <a:xfrm>
            <a:off x="9144055" y="4071182"/>
            <a:ext cx="2343150" cy="2497952"/>
          </a:xfrm>
          <a:prstGeom prst="rect">
            <a:avLst/>
          </a:prstGeom>
        </p:spPr>
      </p:pic>
    </p:spTree>
    <p:extLst>
      <p:ext uri="{BB962C8B-B14F-4D97-AF65-F5344CB8AC3E}">
        <p14:creationId xmlns:p14="http://schemas.microsoft.com/office/powerpoint/2010/main" val="3868235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8D4F-90FC-7F47-9A15-C797E2F6508B}"/>
              </a:ext>
            </a:extLst>
          </p:cNvPr>
          <p:cNvSpPr>
            <a:spLocks noGrp="1"/>
          </p:cNvSpPr>
          <p:nvPr>
            <p:ph type="title"/>
          </p:nvPr>
        </p:nvSpPr>
        <p:spPr/>
        <p:txBody>
          <a:bodyPr/>
          <a:lstStyle/>
          <a:p>
            <a:r>
              <a:rPr lang="en-US" dirty="0"/>
              <a:t>How all this tools Learns</a:t>
            </a:r>
          </a:p>
        </p:txBody>
      </p:sp>
      <p:sp>
        <p:nvSpPr>
          <p:cNvPr id="3" name="Content Placeholder 2">
            <a:extLst>
              <a:ext uri="{FF2B5EF4-FFF2-40B4-BE49-F238E27FC236}">
                <a16:creationId xmlns:a16="http://schemas.microsoft.com/office/drawing/2014/main" id="{718C4230-39E4-C498-BCCE-B7E0AEDBF5EC}"/>
              </a:ext>
            </a:extLst>
          </p:cNvPr>
          <p:cNvSpPr>
            <a:spLocks noGrp="1"/>
          </p:cNvSpPr>
          <p:nvPr>
            <p:ph idx="1"/>
          </p:nvPr>
        </p:nvSpPr>
        <p:spPr/>
        <p:txBody>
          <a:bodyPr/>
          <a:lstStyle/>
          <a:p>
            <a:r>
              <a:rPr lang="en-US" b="1" dirty="0"/>
              <a:t>Problem Definition and Understanding :</a:t>
            </a:r>
            <a:r>
              <a:rPr lang="en-US" dirty="0"/>
              <a:t>Define clear objectives and success criteria for the project</a:t>
            </a:r>
            <a:endParaRPr lang="en-US" b="1" dirty="0"/>
          </a:p>
          <a:p>
            <a:r>
              <a:rPr lang="en-US" b="1" dirty="0"/>
              <a:t>Data Collection</a:t>
            </a:r>
            <a:r>
              <a:rPr lang="en-US" dirty="0"/>
              <a:t>:  The learning process starts with collecting relevant data. This data could be both structured (e.g., databases, spreadsheets) and unstructured data (e.g., text, images)</a:t>
            </a:r>
          </a:p>
          <a:p>
            <a:r>
              <a:rPr lang="en-US" b="1" dirty="0"/>
              <a:t>Data Preprocessing</a:t>
            </a:r>
            <a:r>
              <a:rPr lang="en-US" dirty="0"/>
              <a:t>: Raw data is often noisy or contains irrelevant information. Data preprocessing involves cleaning and transforming the data to make it suitable for training.</a:t>
            </a:r>
          </a:p>
          <a:p>
            <a:r>
              <a:rPr lang="en-US" b="1" dirty="0"/>
              <a:t>Exploratory Data Analysis:  </a:t>
            </a:r>
            <a:r>
              <a:rPr lang="en-US" dirty="0"/>
              <a:t>Visualize the data using graphs, charts, and statistical summaries to understand its distribution, patterns, and relationships.</a:t>
            </a:r>
          </a:p>
          <a:p>
            <a:endParaRPr lang="en-US" dirty="0"/>
          </a:p>
        </p:txBody>
      </p:sp>
    </p:spTree>
    <p:extLst>
      <p:ext uri="{BB962C8B-B14F-4D97-AF65-F5344CB8AC3E}">
        <p14:creationId xmlns:p14="http://schemas.microsoft.com/office/powerpoint/2010/main" val="2274654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8D4F-90FC-7F47-9A15-C797E2F6508B}"/>
              </a:ext>
            </a:extLst>
          </p:cNvPr>
          <p:cNvSpPr>
            <a:spLocks noGrp="1"/>
          </p:cNvSpPr>
          <p:nvPr>
            <p:ph type="title"/>
          </p:nvPr>
        </p:nvSpPr>
        <p:spPr/>
        <p:txBody>
          <a:bodyPr/>
          <a:lstStyle/>
          <a:p>
            <a:r>
              <a:rPr lang="en-US" dirty="0"/>
              <a:t>How all this tools Learns</a:t>
            </a:r>
          </a:p>
        </p:txBody>
      </p:sp>
      <p:sp>
        <p:nvSpPr>
          <p:cNvPr id="3" name="Content Placeholder 2">
            <a:extLst>
              <a:ext uri="{FF2B5EF4-FFF2-40B4-BE49-F238E27FC236}">
                <a16:creationId xmlns:a16="http://schemas.microsoft.com/office/drawing/2014/main" id="{718C4230-39E4-C498-BCCE-B7E0AEDBF5EC}"/>
              </a:ext>
            </a:extLst>
          </p:cNvPr>
          <p:cNvSpPr>
            <a:spLocks noGrp="1"/>
          </p:cNvSpPr>
          <p:nvPr>
            <p:ph idx="1"/>
          </p:nvPr>
        </p:nvSpPr>
        <p:spPr>
          <a:xfrm>
            <a:off x="657224" y="1980758"/>
            <a:ext cx="10753725" cy="3929187"/>
          </a:xfrm>
        </p:spPr>
        <p:txBody>
          <a:bodyPr>
            <a:normAutofit/>
          </a:bodyPr>
          <a:lstStyle/>
          <a:p>
            <a:r>
              <a:rPr lang="en-US" b="1" dirty="0"/>
              <a:t>Model Selection &amp; Training</a:t>
            </a:r>
            <a:r>
              <a:rPr lang="en-US" dirty="0"/>
              <a:t>: Choose appropriate machine learning algorithms based on the problem type (classification, regression, clustering, etc.).</a:t>
            </a:r>
          </a:p>
          <a:p>
            <a:r>
              <a:rPr lang="en-US" b="1" dirty="0"/>
              <a:t>Model Evaluation: </a:t>
            </a:r>
            <a:r>
              <a:rPr lang="en-US" dirty="0"/>
              <a:t>Evaluate model performance using appropriate metrics (accuracy, precision, recall, F1-score, etc.) on the test set.</a:t>
            </a:r>
          </a:p>
          <a:p>
            <a:r>
              <a:rPr lang="en-US" b="1" dirty="0"/>
              <a:t>Deployment</a:t>
            </a:r>
            <a:r>
              <a:rPr lang="en-US" dirty="0"/>
              <a:t>: Once the model is trained and validated, it is deployed to make predictions on real-world data. This could involve integrating the model into a production system or using it as a standalone application.</a:t>
            </a:r>
          </a:p>
          <a:p>
            <a:r>
              <a:rPr lang="en-US" b="1" dirty="0"/>
              <a:t>Monitoring and logging </a:t>
            </a:r>
          </a:p>
          <a:p>
            <a:r>
              <a:rPr lang="en-US" dirty="0"/>
              <a:t>All these requires strong backend infrastructure for data storage, communication, processing, user interface. And also, now possible due to advancements in IT industry.</a:t>
            </a:r>
          </a:p>
        </p:txBody>
      </p:sp>
    </p:spTree>
    <p:extLst>
      <p:ext uri="{BB962C8B-B14F-4D97-AF65-F5344CB8AC3E}">
        <p14:creationId xmlns:p14="http://schemas.microsoft.com/office/powerpoint/2010/main" val="336396097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0</TotalTime>
  <Words>2484</Words>
  <Application>Microsoft Office PowerPoint</Application>
  <PresentationFormat>Widescreen</PresentationFormat>
  <Paragraphs>113</Paragraphs>
  <Slides>20</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-apple-system</vt:lpstr>
      <vt:lpstr>Arial</vt:lpstr>
      <vt:lpstr>Calibri</vt:lpstr>
      <vt:lpstr>Calibri Light</vt:lpstr>
      <vt:lpstr>Wingdings</vt:lpstr>
      <vt:lpstr>Metropolitan</vt:lpstr>
      <vt:lpstr>Importance of Information Technology in AI Product</vt:lpstr>
      <vt:lpstr>What is AI Product?</vt:lpstr>
      <vt:lpstr>AI Products</vt:lpstr>
      <vt:lpstr>Beginning of AI</vt:lpstr>
      <vt:lpstr>PowerPoint Presentation</vt:lpstr>
      <vt:lpstr>PowerPoint Presentation</vt:lpstr>
      <vt:lpstr>PowerPoint Presentation</vt:lpstr>
      <vt:lpstr>How all this tools Learns</vt:lpstr>
      <vt:lpstr>How all this tools Learns</vt:lpstr>
      <vt:lpstr>PowerPoint Presentation</vt:lpstr>
      <vt:lpstr>IT is Backbone</vt:lpstr>
      <vt:lpstr>IT is Backbone</vt:lpstr>
      <vt:lpstr>The Importance of Information Technology</vt:lpstr>
      <vt:lpstr>AI now and in the future</vt:lpstr>
      <vt:lpstr>AI now and in the future</vt:lpstr>
      <vt:lpstr>PowerPoint Presentation</vt:lpstr>
      <vt:lpstr>PowerPoint Presentation</vt:lpstr>
      <vt:lpstr>Career</vt:lpstr>
      <vt:lpstr>Xxxxxxxx       gn5tyy7/^/56tygF ‘4321111~wwr54edfe4fffffffffffffffffffffffcdr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Shanu Agrawal</dc:creator>
  <cp:lastModifiedBy>Agrawal Shanu (CR/RAI1-IN)</cp:lastModifiedBy>
  <cp:revision>34</cp:revision>
  <dcterms:created xsi:type="dcterms:W3CDTF">2023-11-30T08:58:35Z</dcterms:created>
  <dcterms:modified xsi:type="dcterms:W3CDTF">2023-12-14T12:08:04Z</dcterms:modified>
</cp:coreProperties>
</file>